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p@octoblu.com" TargetMode="External"/><Relationship Id="rId3" Type="http://schemas.openxmlformats.org/officeDocument/2006/relationships/hyperlink" Target="https://github.com/peterdemartini/rise-of-the-machines-talk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Rise of the Machines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by Peter DeMartini</a:t>
            </a:r>
          </a:p>
        </p:txBody>
      </p:sp>
      <p:sp>
        <p:nvSpPr>
          <p:cNvPr id="34" name="Shape 34"/>
          <p:cNvSpPr/>
          <p:nvPr/>
        </p:nvSpPr>
        <p:spPr>
          <a:xfrm>
            <a:off x="3082772" y="68643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Robert Cannon</a:t>
            </a:r>
          </a:p>
        </p:txBody>
      </p:sp>
      <p:sp>
        <p:nvSpPr>
          <p:cNvPr id="58" name="Shape 58"/>
          <p:cNvSpPr/>
          <p:nvPr/>
        </p:nvSpPr>
        <p:spPr>
          <a:xfrm>
            <a:off x="1270000" y="3975100"/>
            <a:ext cx="1046480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“Everything that can be automated, will be automated.”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 Learning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952500" y="2603500"/>
            <a:ext cx="11099800" cy="436076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Anomaly detection</a:t>
            </a:r>
            <a:endParaRPr sz="3600"/>
          </a:p>
          <a:p>
            <a:pPr lvl="0">
              <a:defRPr sz="1800"/>
            </a:pPr>
            <a:r>
              <a:rPr sz="3600"/>
              <a:t>Event prediction</a:t>
            </a:r>
            <a:endParaRPr sz="3600"/>
          </a:p>
          <a:p>
            <a:pPr lvl="0">
              <a:defRPr sz="1800"/>
            </a:pPr>
            <a:r>
              <a:rPr sz="3600"/>
              <a:t>Context aware systems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xfrm>
            <a:off x="1270000" y="2463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Human Interaction</a:t>
            </a:r>
          </a:p>
        </p:txBody>
      </p:sp>
      <p:sp>
        <p:nvSpPr>
          <p:cNvPr id="64" name="Shape 64"/>
          <p:cNvSpPr/>
          <p:nvPr/>
        </p:nvSpPr>
        <p:spPr>
          <a:xfrm>
            <a:off x="1470347" y="5359400"/>
            <a:ext cx="100641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Humans have the power of personality and creativity, automate the rest.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shot 2015-05-10 07.11.46.png"/>
          <p:cNvPicPr/>
          <p:nvPr/>
        </p:nvPicPr>
        <p:blipFill>
          <a:blip r:embed="rId2">
            <a:extLst/>
          </a:blip>
          <a:srcRect l="13796" t="0" r="13796" b="0"/>
          <a:stretch>
            <a:fillRect/>
          </a:stretch>
        </p:blipFill>
        <p:spPr>
          <a:xfrm>
            <a:off x="737229" y="257497"/>
            <a:ext cx="11843759" cy="8882819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1268049" y="6640512"/>
            <a:ext cx="10782301" cy="270668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/>
          <p:nvPr>
            <p:ph type="title" idx="4294967295"/>
          </p:nvPr>
        </p:nvSpPr>
        <p:spPr>
          <a:xfrm>
            <a:off x="1426799" y="5969000"/>
            <a:ext cx="10464801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Octoblu</a:t>
            </a:r>
          </a:p>
        </p:txBody>
      </p:sp>
      <p:sp>
        <p:nvSpPr>
          <p:cNvPr id="69" name="Shape 69"/>
          <p:cNvSpPr/>
          <p:nvPr/>
        </p:nvSpPr>
        <p:spPr>
          <a:xfrm>
            <a:off x="2544856" y="8248650"/>
            <a:ext cx="82286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Internet of Things operating system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idx="1"/>
          </p:nvPr>
        </p:nvSpPr>
        <p:spPr>
          <a:xfrm>
            <a:off x="2514054" y="944091"/>
            <a:ext cx="7976692" cy="78654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600"/>
            </a:lvl1pPr>
          </a:lstStyle>
          <a:p>
            <a:pPr lvl="0">
              <a:defRPr sz="1800"/>
            </a:pPr>
            <a:r>
              <a:rPr sz="4600"/>
              <a:t>Connect, Design, Compute, and Analyze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-38100"/>
            <a:ext cx="7620000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091791" y="8312150"/>
            <a:ext cx="88212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Talking to devices is hard, we make it easy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we are solving the problem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Microservices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Complex applications written in small independent programs</a:t>
            </a:r>
          </a:p>
        </p:txBody>
      </p:sp>
      <p:pic>
        <p:nvPicPr>
          <p:cNvPr id="8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85750"/>
            <a:ext cx="7874000" cy="661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xfrm>
            <a:off x="93910" y="6248400"/>
            <a:ext cx="1281698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it easy for machines to talk to machines</a:t>
            </a:r>
          </a:p>
        </p:txBody>
      </p:sp>
      <p:pic>
        <p:nvPicPr>
          <p:cNvPr id="8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841" y="495300"/>
            <a:ext cx="7469118" cy="5601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9618" y="3911600"/>
            <a:ext cx="7445564" cy="357387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>
            <p:ph type="title" idx="4294967295"/>
          </p:nvPr>
        </p:nvSpPr>
        <p:spPr>
          <a:xfrm>
            <a:off x="1270000" y="11176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1270000" y="57912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the </a:t>
            </a:r>
            <a:endParaRPr sz="8000"/>
          </a:p>
          <a:p>
            <a:pPr lvl="0">
              <a:defRPr sz="1800"/>
            </a:pPr>
            <a:r>
              <a:rPr sz="8000"/>
              <a:t>Internet of Things?</a:t>
            </a:r>
          </a:p>
        </p:txBody>
      </p:sp>
      <p:pic>
        <p:nvPicPr>
          <p:cNvPr id="3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787400"/>
            <a:ext cx="8890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 lvl="0">
              <a:defRPr sz="1800"/>
            </a:pPr>
            <a:r>
              <a:rPr sz="7040"/>
              <a:t>With the rise of machines how do humans communicate?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994150"/>
            <a:ext cx="6350000" cy="17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idx="1"/>
          </p:nvPr>
        </p:nvSpPr>
        <p:spPr>
          <a:xfrm>
            <a:off x="952500" y="713531"/>
            <a:ext cx="11099800" cy="817646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 lvl="0">
              <a:defRPr sz="1800"/>
            </a:pPr>
            <a:r>
              <a:rPr sz="3600"/>
              <a:t>A collection of services designed to engage human interactions.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Impact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952500" y="2603500"/>
            <a:ext cx="11099800" cy="4546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Save man hours</a:t>
            </a:r>
            <a:endParaRPr sz="3600"/>
          </a:p>
          <a:p>
            <a:pPr lvl="0">
              <a:defRPr sz="1800"/>
            </a:pPr>
            <a:r>
              <a:rPr sz="3600"/>
              <a:t>Security</a:t>
            </a:r>
            <a:endParaRPr sz="3600"/>
          </a:p>
          <a:p>
            <a:pPr lvl="0">
              <a:defRPr sz="1800"/>
            </a:pPr>
            <a:r>
              <a:rPr sz="3600"/>
              <a:t>The power of IoT</a:t>
            </a:r>
            <a:endParaRPr sz="3600"/>
          </a:p>
          <a:p>
            <a:pPr lvl="0">
              <a:defRPr sz="1800"/>
            </a:pPr>
            <a:r>
              <a:rPr sz="3600"/>
              <a:t>Smart devices, smart people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Lessons Learned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 Lazy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Machines cost far less than humans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xfrm>
            <a:off x="1270000" y="615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Make the world a better place</a:t>
            </a:r>
          </a:p>
        </p:txBody>
      </p:sp>
      <p:pic>
        <p:nvPicPr>
          <p:cNvPr id="10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311" y="-63500"/>
            <a:ext cx="6794178" cy="679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110809_FamilyChineseOahu_EN_00317_2040x1360.jpeg"/>
          <p:cNvPicPr/>
          <p:nvPr/>
        </p:nvPicPr>
        <p:blipFill>
          <a:blip r:embed="rId2">
            <a:extLst/>
          </a:blip>
          <a:srcRect l="32374" t="0" r="24460" b="102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/>
          </p:nvPr>
        </p:nvSpPr>
        <p:spPr>
          <a:xfrm>
            <a:off x="952500" y="635000"/>
            <a:ext cx="5334000" cy="8483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6000"/>
              <a:t>Let humans do what they do best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082772" y="654049"/>
            <a:ext cx="683925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Your feedback is important to us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Please text @T63 to 39242</a:t>
            </a:r>
            <a:endParaRPr sz="36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53585F"/>
                </a:solidFill>
              </a:rPr>
              <a:t>Thank you!</a:t>
            </a:r>
          </a:p>
        </p:txBody>
      </p:sp>
      <p:sp>
        <p:nvSpPr>
          <p:cNvPr id="110" name="Shape 110"/>
          <p:cNvSpPr/>
          <p:nvPr/>
        </p:nvSpPr>
        <p:spPr>
          <a:xfrm>
            <a:off x="3650443" y="4368799"/>
            <a:ext cx="570391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Peter DeMartini</a:t>
            </a:r>
          </a:p>
        </p:txBody>
      </p:sp>
      <p:sp>
        <p:nvSpPr>
          <p:cNvPr id="111" name="Shape 111"/>
          <p:cNvSpPr/>
          <p:nvPr/>
        </p:nvSpPr>
        <p:spPr>
          <a:xfrm>
            <a:off x="4378896" y="5410200"/>
            <a:ext cx="42470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Twitter: @PeterDeMartini</a:t>
            </a:r>
          </a:p>
        </p:txBody>
      </p:sp>
      <p:sp>
        <p:nvSpPr>
          <p:cNvPr id="112" name="Shape 112"/>
          <p:cNvSpPr/>
          <p:nvPr/>
        </p:nvSpPr>
        <p:spPr>
          <a:xfrm>
            <a:off x="4546155" y="6096000"/>
            <a:ext cx="391249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Email: </a:t>
            </a:r>
            <a:r>
              <a:rPr sz="3000" u="sng">
                <a:hlinkClick r:id="rId2" invalidUrl="" action="" tgtFrame="" tooltip="" history="1" highlightClick="0" endSnd="0"/>
              </a:rPr>
              <a:t>p@octoblu.com</a:t>
            </a:r>
          </a:p>
        </p:txBody>
      </p:sp>
      <p:sp>
        <p:nvSpPr>
          <p:cNvPr id="113" name="Shape 113"/>
          <p:cNvSpPr/>
          <p:nvPr/>
        </p:nvSpPr>
        <p:spPr>
          <a:xfrm>
            <a:off x="1395666" y="8191499"/>
            <a:ext cx="10213468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Slide Deck available at</a:t>
            </a:r>
            <a:endParaRPr sz="3000"/>
          </a:p>
          <a:p>
            <a:pPr lvl="0">
              <a:defRPr sz="1800"/>
            </a:pPr>
            <a:r>
              <a:rPr sz="3000" u="sng">
                <a:hlinkClick r:id="rId3" invalidUrl="" action="" tgtFrame="" tooltip="" history="1" highlightClick="0" endSnd="0"/>
              </a:rPr>
              <a:t>https://github.com/peterdemartini/rise-of-the-machines-talk/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270000" y="5753100"/>
            <a:ext cx="10464800" cy="3302000"/>
          </a:xfrm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pPr lvl="0">
              <a:defRPr sz="1800"/>
            </a:pPr>
            <a:r>
              <a:rPr sz="7360"/>
              <a:t>Smart Devices, Connected to Everything</a:t>
            </a:r>
          </a:p>
        </p:txBody>
      </p:sp>
      <p:pic>
        <p:nvPicPr>
          <p:cNvPr id="40" name="pasted-image-smal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633" y="11112"/>
            <a:ext cx="7655534" cy="568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1270000" y="6362700"/>
            <a:ext cx="10464800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~ Kevin Ashton</a:t>
            </a:r>
          </a:p>
        </p:txBody>
      </p:sp>
      <p:sp>
        <p:nvSpPr>
          <p:cNvPr id="43" name="Shape 43"/>
          <p:cNvSpPr/>
          <p:nvPr/>
        </p:nvSpPr>
        <p:spPr>
          <a:xfrm>
            <a:off x="1270000" y="3683000"/>
            <a:ext cx="10464800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800"/>
            </a:lvl1pPr>
          </a:lstStyle>
          <a:p>
            <a:pPr lvl="0">
              <a:defRPr sz="1800"/>
            </a:pPr>
            <a:r>
              <a:rPr sz="3800"/>
              <a:t>“The Internet of Things has the potential to change the world, just as the internet did. Maybe even more so.”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96570">
              <a:defRPr sz="1800"/>
            </a:pPr>
            <a:r>
              <a:rPr b="1" sz="6800">
                <a:latin typeface="Helvetica"/>
                <a:ea typeface="Helvetica"/>
                <a:cs typeface="Helvetica"/>
                <a:sym typeface="Helvetica"/>
              </a:rPr>
              <a:t>Today:</a:t>
            </a:r>
            <a:r>
              <a:rPr sz="6800"/>
              <a:t> </a:t>
            </a:r>
            <a:r>
              <a:rPr sz="6800">
                <a:solidFill>
                  <a:srgbClr val="53585F"/>
                </a:solidFill>
              </a:rPr>
              <a:t>1.9B</a:t>
            </a:r>
            <a:r>
              <a:rPr sz="6800"/>
              <a:t> connected devices. </a:t>
            </a:r>
            <a:r>
              <a:rPr sz="6800">
                <a:solidFill>
                  <a:srgbClr val="00882B"/>
                </a:solidFill>
              </a:rPr>
              <a:t>50B</a:t>
            </a:r>
            <a:r>
              <a:rPr sz="6800"/>
              <a:t> estimated by </a:t>
            </a:r>
            <a:r>
              <a:rPr b="1" sz="6800">
                <a:latin typeface="Helvetica"/>
                <a:ea typeface="Helvetica"/>
                <a:cs typeface="Helvetica"/>
                <a:sym typeface="Helvetica"/>
              </a:rPr>
              <a:t>2020</a:t>
            </a:r>
            <a:r>
              <a:rPr sz="6800"/>
              <a:t>. (only 5 years away)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02412">
              <a:defRPr sz="1800"/>
            </a:pPr>
            <a:r>
              <a:rPr sz="6880"/>
              <a:t>By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2020, </a:t>
            </a:r>
            <a:r>
              <a:rPr sz="6880"/>
              <a:t>the IoT market value is predicted to be between 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$3T </a:t>
            </a:r>
            <a:r>
              <a:rPr sz="6880"/>
              <a:t>and</a:t>
            </a:r>
            <a:r>
              <a:rPr b="1" sz="6880">
                <a:latin typeface="Helvetica"/>
                <a:ea typeface="Helvetica"/>
                <a:cs typeface="Helvetica"/>
                <a:sym typeface="Helvetica"/>
              </a:rPr>
              <a:t> $14T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50" y="1245145"/>
            <a:ext cx="13004801" cy="733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IoT &amp; Business Automation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png"/>
          <p:cNvPicPr/>
          <p:nvPr/>
        </p:nvPicPr>
        <p:blipFill>
          <a:blip r:embed="rId2">
            <a:extLst/>
          </a:blip>
          <a:srcRect l="28496" t="0" r="28496" b="0"/>
          <a:stretch>
            <a:fillRect/>
          </a:stretch>
        </p:blipFill>
        <p:spPr>
          <a:xfrm>
            <a:off x="6718300" y="635000"/>
            <a:ext cx="53340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000"/>
              <a:t>Automation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500"/>
            </a:lvl1pPr>
          </a:lstStyle>
          <a:p>
            <a:pPr lvl="0">
              <a:defRPr sz="1800"/>
            </a:pPr>
            <a:r>
              <a:rPr sz="4500"/>
              <a:t>Let machines do the hard work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